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7" r:id="rId10"/>
    <p:sldId id="268" r:id="rId11"/>
    <p:sldId id="269" r:id="rId12"/>
    <p:sldId id="262" r:id="rId13"/>
    <p:sldId id="270" r:id="rId14"/>
    <p:sldId id="271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Larty, Nick" initials="MN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McLarty, Nick" initials="MN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11T09:09:49.436" idx="1">
    <p:pos x="3574" y="1360"/>
    <p:text>And write data to the OS drive when an external device is connected (devices profile, drivers, etc.)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8-11T09:10:46.249" idx="1">
    <p:pos x="5014" y="1072"/>
    <p:text>Singular article with plural noun.  Either drop "a" or the "s" in "systems".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5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6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9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2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9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CF5BC-EB60-8148-9800-967852F5B0CE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9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Cyber Forensic Challenge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Logging evidence</a:t>
            </a:r>
          </a:p>
          <a:p>
            <a:pPr lvl="1"/>
            <a:r>
              <a:rPr lang="en-US" dirty="0" smtClean="0"/>
              <a:t>Be as descriptive as possible</a:t>
            </a:r>
          </a:p>
          <a:p>
            <a:pPr lvl="1"/>
            <a:r>
              <a:rPr lang="en-US" dirty="0" smtClean="0"/>
              <a:t>Include:</a:t>
            </a:r>
          </a:p>
          <a:p>
            <a:pPr lvl="2"/>
            <a:r>
              <a:rPr lang="en-US" dirty="0" smtClean="0"/>
              <a:t>Model numbers</a:t>
            </a:r>
          </a:p>
          <a:p>
            <a:pPr lvl="2"/>
            <a:r>
              <a:rPr lang="en-US" dirty="0" smtClean="0"/>
              <a:t>Manufacturer</a:t>
            </a:r>
          </a:p>
          <a:p>
            <a:pPr lvl="2"/>
            <a:r>
              <a:rPr lang="en-US" dirty="0" smtClean="0"/>
              <a:t>Color</a:t>
            </a:r>
          </a:p>
          <a:p>
            <a:pPr lvl="2"/>
            <a:r>
              <a:rPr lang="en-US" dirty="0" smtClean="0"/>
              <a:t>Condition</a:t>
            </a:r>
          </a:p>
          <a:p>
            <a:pPr lvl="2"/>
            <a:endParaRPr lang="en-US" dirty="0"/>
          </a:p>
          <a:p>
            <a:r>
              <a:rPr lang="en-US" dirty="0" smtClean="0"/>
              <a:t>Example (bad):</a:t>
            </a:r>
          </a:p>
          <a:p>
            <a:pPr lvl="1"/>
            <a:r>
              <a:rPr lang="en-US" dirty="0" smtClean="0"/>
              <a:t>Brown t-shirt</a:t>
            </a:r>
          </a:p>
          <a:p>
            <a:pPr lvl="1"/>
            <a:r>
              <a:rPr lang="en-US" dirty="0" smtClean="0"/>
              <a:t>Laptop</a:t>
            </a:r>
          </a:p>
          <a:p>
            <a:pPr lvl="1"/>
            <a:endParaRPr lang="en-US" dirty="0"/>
          </a:p>
          <a:p>
            <a:r>
              <a:rPr lang="en-US" dirty="0" smtClean="0"/>
              <a:t>Example (good):</a:t>
            </a:r>
          </a:p>
          <a:p>
            <a:pPr lvl="1"/>
            <a:r>
              <a:rPr lang="en-US" dirty="0" smtClean="0"/>
              <a:t>Under armor t-shirt, color=dark brown, size=XL</a:t>
            </a:r>
          </a:p>
          <a:p>
            <a:pPr lvl="1"/>
            <a:r>
              <a:rPr lang="en-US" dirty="0" smtClean="0"/>
              <a:t>IBM T60 laptop w/ AC adapter, color=pink, external ”Hello Kitty” stickers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6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 (Advanced)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Photograph all seized evidence</a:t>
            </a:r>
          </a:p>
          <a:p>
            <a:pPr lvl="1"/>
            <a:r>
              <a:rPr lang="en-US" dirty="0" smtClean="0"/>
              <a:t>Clear your camera media first!</a:t>
            </a:r>
          </a:p>
          <a:p>
            <a:pPr lvl="1"/>
            <a:r>
              <a:rPr lang="en-US" dirty="0" smtClean="0"/>
              <a:t>Take as many of pictures as possible</a:t>
            </a:r>
          </a:p>
          <a:p>
            <a:pPr lvl="1"/>
            <a:r>
              <a:rPr lang="en-US" dirty="0" smtClean="0"/>
              <a:t>Seizing computers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ictures of screens before shutdown</a:t>
            </a:r>
          </a:p>
          <a:p>
            <a:pPr lvl="2"/>
            <a:r>
              <a:rPr lang="en-US" dirty="0" smtClean="0"/>
              <a:t>Pictures of ports and cables</a:t>
            </a:r>
          </a:p>
          <a:p>
            <a:pPr lvl="2"/>
            <a:r>
              <a:rPr lang="en-US" dirty="0" smtClean="0"/>
              <a:t>Pictures of all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7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Suspect</a:t>
            </a:r>
            <a:r>
              <a:rPr lang="en-US" dirty="0"/>
              <a:t>: </a:t>
            </a:r>
            <a:r>
              <a:rPr lang="en-US" dirty="0" smtClean="0"/>
              <a:t>Peter Schultz (a.k.a. ”Paranoid Pete”)</a:t>
            </a:r>
          </a:p>
          <a:p>
            <a:endParaRPr lang="en-US" dirty="0"/>
          </a:p>
          <a:p>
            <a:r>
              <a:rPr lang="en-US" dirty="0" smtClean="0"/>
              <a:t>Suspected hacker and terrorist</a:t>
            </a:r>
          </a:p>
          <a:p>
            <a:endParaRPr lang="en-US" dirty="0"/>
          </a:p>
          <a:p>
            <a:r>
              <a:rPr lang="en-US" dirty="0" smtClean="0"/>
              <a:t>Highly intelligent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yber security</a:t>
            </a:r>
          </a:p>
          <a:p>
            <a:pPr lvl="1"/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Anti-forensics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636963"/>
            <a:ext cx="5105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4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Mr. Schultz is under suspicion of planning an attack in a highly populated city in the United States</a:t>
            </a:r>
          </a:p>
          <a:p>
            <a:endParaRPr lang="en-US" dirty="0"/>
          </a:p>
          <a:p>
            <a:r>
              <a:rPr lang="en-US" dirty="0" smtClean="0"/>
              <a:t>Mr. Schultz became a person of interest after he posted his desire to “bomb a place of great importance” on social media</a:t>
            </a:r>
          </a:p>
          <a:p>
            <a:endParaRPr lang="en-US" dirty="0"/>
          </a:p>
          <a:p>
            <a:r>
              <a:rPr lang="en-US" dirty="0" smtClean="0"/>
              <a:t>Mr. Schultz’s clothing and laptop were seized when he was detained at a local airport for entering a TSA check point with a loaded weapon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3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Technologies to be aware of:</a:t>
            </a:r>
          </a:p>
          <a:p>
            <a:pPr lvl="1"/>
            <a:r>
              <a:rPr lang="en-US" dirty="0" smtClean="0"/>
              <a:t>Password managers</a:t>
            </a:r>
          </a:p>
          <a:p>
            <a:pPr lvl="2"/>
            <a:r>
              <a:rPr lang="en-US" dirty="0" err="1" smtClean="0"/>
              <a:t>Lastpass</a:t>
            </a:r>
            <a:endParaRPr lang="en-US" dirty="0" smtClean="0"/>
          </a:p>
          <a:p>
            <a:pPr lvl="2"/>
            <a:r>
              <a:rPr lang="en-US" dirty="0" err="1" smtClean="0"/>
              <a:t>Keepass</a:t>
            </a:r>
            <a:endParaRPr lang="en-US" dirty="0" smtClean="0"/>
          </a:p>
          <a:p>
            <a:pPr lvl="2"/>
            <a:r>
              <a:rPr lang="en-US" dirty="0" smtClean="0"/>
              <a:t>1 Password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Encryption software</a:t>
            </a:r>
          </a:p>
          <a:p>
            <a:pPr lvl="2"/>
            <a:r>
              <a:rPr lang="en-US" dirty="0" err="1" smtClean="0"/>
              <a:t>Truecrypt</a:t>
            </a:r>
            <a:endParaRPr lang="en-US" dirty="0" smtClean="0"/>
          </a:p>
          <a:p>
            <a:pPr lvl="2"/>
            <a:r>
              <a:rPr lang="en-US" dirty="0" err="1" smtClean="0"/>
              <a:t>Veracrypt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Photos with EXIF data</a:t>
            </a:r>
          </a:p>
          <a:p>
            <a:pPr lvl="2"/>
            <a:r>
              <a:rPr lang="en-US" dirty="0" smtClean="0"/>
              <a:t>GPS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team needs to accomplish the following</a:t>
            </a:r>
          </a:p>
          <a:p>
            <a:pPr lvl="1"/>
            <a:r>
              <a:rPr lang="en-US" dirty="0" smtClean="0"/>
              <a:t>Ensure chain of custody</a:t>
            </a:r>
          </a:p>
          <a:p>
            <a:pPr lvl="1"/>
            <a:r>
              <a:rPr lang="en-US" dirty="0" smtClean="0"/>
              <a:t>Log all seized evidence</a:t>
            </a:r>
          </a:p>
          <a:p>
            <a:pPr lvl="1"/>
            <a:r>
              <a:rPr lang="en-US" dirty="0" smtClean="0"/>
              <a:t>Gain access to laptop</a:t>
            </a:r>
          </a:p>
          <a:p>
            <a:pPr lvl="2"/>
            <a:r>
              <a:rPr lang="en-US" dirty="0" smtClean="0"/>
              <a:t>Access = 25 pts</a:t>
            </a:r>
          </a:p>
          <a:p>
            <a:pPr lvl="1"/>
            <a:r>
              <a:rPr lang="en-US" dirty="0" smtClean="0"/>
              <a:t>Determine where are Mr. Schultz’s possible targets</a:t>
            </a:r>
          </a:p>
          <a:p>
            <a:pPr lvl="2"/>
            <a:r>
              <a:rPr lang="en-US" dirty="0" smtClean="0"/>
              <a:t>City in USA = 75 pts</a:t>
            </a:r>
          </a:p>
          <a:p>
            <a:pPr lvl="2"/>
            <a:endParaRPr lang="en-US" dirty="0"/>
          </a:p>
          <a:p>
            <a:r>
              <a:rPr lang="en-US" dirty="0" smtClean="0"/>
              <a:t>Must execute all operations in 15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2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1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evidence?</a:t>
            </a:r>
          </a:p>
          <a:p>
            <a:endParaRPr lang="en-US" dirty="0" smtClean="0"/>
          </a:p>
          <a:p>
            <a:r>
              <a:rPr lang="en-US" dirty="0" smtClean="0"/>
              <a:t>What is a chain of custody?</a:t>
            </a:r>
          </a:p>
          <a:p>
            <a:endParaRPr lang="en-US" dirty="0" smtClean="0"/>
          </a:p>
          <a:p>
            <a:r>
              <a:rPr lang="en-US" dirty="0" smtClean="0"/>
              <a:t>How to collect evidence?</a:t>
            </a:r>
          </a:p>
          <a:p>
            <a:endParaRPr lang="en-US" dirty="0" smtClean="0"/>
          </a:p>
          <a:p>
            <a:r>
              <a:rPr lang="en-US" dirty="0" smtClean="0"/>
              <a:t>Challenge scenario</a:t>
            </a:r>
          </a:p>
          <a:p>
            <a:endParaRPr lang="en-US" dirty="0" smtClean="0"/>
          </a:p>
          <a:p>
            <a:r>
              <a:rPr lang="en-US" dirty="0" smtClean="0"/>
              <a:t>Challenge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7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evidence?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Merriam-Webster: “something that furnishes or tends to furnish proof”</a:t>
            </a:r>
          </a:p>
          <a:p>
            <a:endParaRPr lang="en-US" dirty="0"/>
          </a:p>
          <a:p>
            <a:r>
              <a:rPr lang="en-US" dirty="0" smtClean="0"/>
              <a:t>Used to prove or disprove an infraction of the law</a:t>
            </a:r>
          </a:p>
          <a:p>
            <a:pPr lvl="1"/>
            <a:r>
              <a:rPr lang="en-US" dirty="0" smtClean="0"/>
              <a:t>If someone steals money from a bank, evidence may be more effective in proving the person stole the money then an “eye witness.”</a:t>
            </a:r>
          </a:p>
          <a:p>
            <a:pPr lvl="1"/>
            <a:r>
              <a:rPr lang="en-US" dirty="0" smtClean="0"/>
              <a:t>Example: video tape of the robbery, fingerprints of the robber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46" y="4388482"/>
            <a:ext cx="2358214" cy="19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Integrity is PARAMOUNT!!!</a:t>
            </a:r>
          </a:p>
          <a:p>
            <a:pPr lvl="1"/>
            <a:r>
              <a:rPr lang="en-US" dirty="0" smtClean="0"/>
              <a:t>We are trying to prove something with evidence</a:t>
            </a:r>
          </a:p>
          <a:p>
            <a:endParaRPr lang="en-US" dirty="0"/>
          </a:p>
          <a:p>
            <a:r>
              <a:rPr lang="en-US" dirty="0" smtClean="0"/>
              <a:t>If evidence can be proven that it was modified while in your custody, a defense attorney will try to get it thrown out!</a:t>
            </a:r>
          </a:p>
          <a:p>
            <a:endParaRPr lang="en-US" dirty="0"/>
          </a:p>
          <a:p>
            <a:r>
              <a:rPr lang="en-US" dirty="0" smtClean="0"/>
              <a:t>Collected evidence should always be tracked with a ”chain of custody”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5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chain of custody?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Chronological documentation (paper trail) showing</a:t>
            </a:r>
          </a:p>
          <a:p>
            <a:pPr lvl="1"/>
            <a:r>
              <a:rPr lang="en-US" dirty="0" smtClean="0"/>
              <a:t>Seizure</a:t>
            </a:r>
          </a:p>
          <a:p>
            <a:pPr lvl="1"/>
            <a:r>
              <a:rPr lang="en-US" dirty="0" smtClean="0"/>
              <a:t>Custody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Transfer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Disposition</a:t>
            </a:r>
          </a:p>
          <a:p>
            <a:pPr lvl="1"/>
            <a:endParaRPr lang="en-US" dirty="0"/>
          </a:p>
          <a:p>
            <a:r>
              <a:rPr lang="en-US" dirty="0" smtClean="0"/>
              <a:t>A investigator must ALWAYS have positive control of their evidence!</a:t>
            </a:r>
          </a:p>
          <a:p>
            <a:pPr lvl="1"/>
            <a:r>
              <a:rPr lang="en-US" dirty="0" smtClean="0"/>
              <a:t>And know who has had access to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5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1"/>
            <a:ext cx="12192000" cy="67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Investigators need to collect and log all evidence properly</a:t>
            </a:r>
          </a:p>
          <a:p>
            <a:endParaRPr lang="en-US" dirty="0"/>
          </a:p>
          <a:p>
            <a:r>
              <a:rPr lang="en-US" dirty="0" smtClean="0"/>
              <a:t>Handling evidence</a:t>
            </a:r>
          </a:p>
          <a:p>
            <a:pPr lvl="1"/>
            <a:r>
              <a:rPr lang="en-US" dirty="0" smtClean="0"/>
              <a:t>NEVER handle evidence with bare hands! Why?</a:t>
            </a:r>
          </a:p>
          <a:p>
            <a:pPr lvl="1"/>
            <a:r>
              <a:rPr lang="en-US" dirty="0" smtClean="0"/>
              <a:t>Handle with care!!!!!!!!!!!</a:t>
            </a:r>
          </a:p>
          <a:p>
            <a:pPr lvl="1"/>
            <a:r>
              <a:rPr lang="en-US" dirty="0" smtClean="0"/>
              <a:t>Electronic devices may need extra attention</a:t>
            </a:r>
          </a:p>
          <a:p>
            <a:pPr lvl="2"/>
            <a:r>
              <a:rPr lang="en-US" dirty="0" smtClean="0"/>
              <a:t>Some devices need a “</a:t>
            </a:r>
            <a:r>
              <a:rPr lang="en-US" b="1" dirty="0" smtClean="0"/>
              <a:t>faraday bag</a:t>
            </a:r>
            <a:r>
              <a:rPr lang="en-US" dirty="0" smtClean="0"/>
              <a:t>” to prevent communication during transportation</a:t>
            </a:r>
          </a:p>
          <a:p>
            <a:pPr lvl="2"/>
            <a:r>
              <a:rPr lang="en-US" dirty="0" smtClean="0"/>
              <a:t>Cellphones need a communication jammer during analysis</a:t>
            </a:r>
          </a:p>
          <a:p>
            <a:pPr lvl="2"/>
            <a:r>
              <a:rPr lang="en-US" dirty="0" smtClean="0"/>
              <a:t>Hard drives, media cards, USB devices need “</a:t>
            </a:r>
            <a:r>
              <a:rPr lang="en-US" b="1" dirty="0" smtClean="0"/>
              <a:t>write blockers</a:t>
            </a:r>
            <a:r>
              <a:rPr lang="en-US" dirty="0" smtClean="0"/>
              <a:t>” to prevent evidence tampering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9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 (Advanced)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operating systems (e.g. Windows, Linux, Mac) will write data to an external drive when connected</a:t>
            </a:r>
          </a:p>
          <a:p>
            <a:pPr lvl="1"/>
            <a:r>
              <a:rPr lang="en-US" dirty="0" smtClean="0"/>
              <a:t>USB drive</a:t>
            </a:r>
          </a:p>
          <a:p>
            <a:pPr lvl="1"/>
            <a:r>
              <a:rPr lang="en-US" dirty="0" smtClean="0"/>
              <a:t>SD card</a:t>
            </a:r>
          </a:p>
          <a:p>
            <a:pPr lvl="1"/>
            <a:endParaRPr lang="en-US" dirty="0"/>
          </a:p>
          <a:p>
            <a:r>
              <a:rPr lang="en-US" dirty="0" smtClean="0"/>
              <a:t>We use a write blocker to prevent all writing operations when imaging and analyzing evidence</a:t>
            </a:r>
          </a:p>
          <a:p>
            <a:endParaRPr lang="en-US" dirty="0"/>
          </a:p>
          <a:p>
            <a:r>
              <a:rPr lang="en-US" dirty="0" smtClean="0"/>
              <a:t>ALWAYS use a write blocker!!!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6" y="4956951"/>
            <a:ext cx="2615205" cy="1574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14" y="4956951"/>
            <a:ext cx="3295151" cy="19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9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 (Advanced)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use a designated ”investigator” systems</a:t>
            </a:r>
          </a:p>
          <a:p>
            <a:pPr lvl="1"/>
            <a:r>
              <a:rPr lang="en-US" dirty="0" smtClean="0"/>
              <a:t>Never use a seized device to perform analysis</a:t>
            </a:r>
          </a:p>
          <a:p>
            <a:pPr lvl="1"/>
            <a:r>
              <a:rPr lang="en-US" dirty="0" smtClean="0"/>
              <a:t>Never connect external media to seized devices</a:t>
            </a:r>
          </a:p>
          <a:p>
            <a:pPr lvl="2"/>
            <a:r>
              <a:rPr lang="en-US" dirty="0" smtClean="0"/>
              <a:t>Could have a trap installed (e.g. wipe the system)</a:t>
            </a:r>
          </a:p>
          <a:p>
            <a:pPr lvl="1"/>
            <a:r>
              <a:rPr lang="en-US" dirty="0" smtClean="0"/>
              <a:t>Always image devices prior to analysis</a:t>
            </a:r>
          </a:p>
          <a:p>
            <a:pPr lvl="2"/>
            <a:r>
              <a:rPr lang="en-US" dirty="0" smtClean="0"/>
              <a:t>Original evidence (e.g. hard drive)</a:t>
            </a:r>
          </a:p>
          <a:p>
            <a:pPr lvl="2"/>
            <a:r>
              <a:rPr lang="en-US" dirty="0" smtClean="0"/>
              <a:t>Investigators copy (bit-for-bit) of original evidence</a:t>
            </a:r>
          </a:p>
          <a:p>
            <a:pPr lvl="2"/>
            <a:r>
              <a:rPr lang="en-US" dirty="0" smtClean="0"/>
              <a:t>Backup copy (bit-for-bit)</a:t>
            </a:r>
          </a:p>
          <a:p>
            <a:pPr lvl="2"/>
            <a:endParaRPr lang="en-US" dirty="0"/>
          </a:p>
          <a:p>
            <a:r>
              <a:rPr lang="en-US" dirty="0" smtClean="0"/>
              <a:t>Secure evidence while not in use</a:t>
            </a:r>
          </a:p>
          <a:p>
            <a:pPr lvl="1"/>
            <a:r>
              <a:rPr lang="en-US" dirty="0" smtClean="0"/>
              <a:t>Lock up evidence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630</Words>
  <Application>Microsoft Macintosh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Cyber Forensic Challenge</vt:lpstr>
      <vt:lpstr>Introduction</vt:lpstr>
      <vt:lpstr>What is evidence?</vt:lpstr>
      <vt:lpstr>Evidence integrity</vt:lpstr>
      <vt:lpstr>What is chain of custody?</vt:lpstr>
      <vt:lpstr>PowerPoint Presentation</vt:lpstr>
      <vt:lpstr>Evidence collection</vt:lpstr>
      <vt:lpstr>Evidence collection (Advanced)</vt:lpstr>
      <vt:lpstr>Evidence collection (Advanced)</vt:lpstr>
      <vt:lpstr>Evidence collection</vt:lpstr>
      <vt:lpstr>Evidence collection (Advanced)</vt:lpstr>
      <vt:lpstr>Challenge scenario</vt:lpstr>
      <vt:lpstr>Challenge scenario</vt:lpstr>
      <vt:lpstr>Challenge scenario</vt:lpstr>
      <vt:lpstr>Challenge execution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Stauffer</dc:creator>
  <cp:lastModifiedBy>McLarty, Nick</cp:lastModifiedBy>
  <cp:revision>15</cp:revision>
  <dcterms:created xsi:type="dcterms:W3CDTF">2016-08-08T03:20:31Z</dcterms:created>
  <dcterms:modified xsi:type="dcterms:W3CDTF">2016-08-11T14:17:31Z</dcterms:modified>
</cp:coreProperties>
</file>